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81" r:id="rId3"/>
    <p:sldId id="282" r:id="rId4"/>
    <p:sldId id="280" r:id="rId5"/>
    <p:sldId id="264" r:id="rId6"/>
    <p:sldId id="267" r:id="rId7"/>
    <p:sldId id="284" r:id="rId8"/>
    <p:sldId id="287" r:id="rId9"/>
    <p:sldId id="286" r:id="rId10"/>
    <p:sldId id="289" r:id="rId11"/>
    <p:sldId id="292" r:id="rId12"/>
    <p:sldId id="293" r:id="rId13"/>
    <p:sldId id="291" r:id="rId14"/>
    <p:sldId id="294" r:id="rId15"/>
    <p:sldId id="295" r:id="rId16"/>
    <p:sldId id="296" r:id="rId17"/>
    <p:sldId id="297" r:id="rId18"/>
    <p:sldId id="300" r:id="rId19"/>
    <p:sldId id="302" r:id="rId20"/>
    <p:sldId id="303" r:id="rId21"/>
    <p:sldId id="298" r:id="rId22"/>
    <p:sldId id="305" r:id="rId23"/>
    <p:sldId id="307" r:id="rId24"/>
    <p:sldId id="310" r:id="rId25"/>
    <p:sldId id="314" r:id="rId26"/>
    <p:sldId id="312" r:id="rId27"/>
    <p:sldId id="311" r:id="rId28"/>
    <p:sldId id="313" r:id="rId29"/>
    <p:sldId id="317" r:id="rId30"/>
    <p:sldId id="318" r:id="rId31"/>
    <p:sldId id="273" r:id="rId32"/>
    <p:sldId id="31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BFCAB1-598D-D670-70BC-A6973F39C08D}" name="VICTOR RODRIGUES DE OLIVEIRA" initials="8" userId="S::victorr@sme.prefeitura.sp.gov.br::f0c79a0e-2ea0-4609-947f-99a8dfe020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94660"/>
  </p:normalViewPr>
  <p:slideViewPr>
    <p:cSldViewPr snapToGrid="0">
      <p:cViewPr>
        <p:scale>
          <a:sx n="100" d="100"/>
          <a:sy n="100" d="100"/>
        </p:scale>
        <p:origin x="605" y="-76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F303-4428-49F8-9C09-5EF99BDCF23C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962C-8FA5-4622-BE76-4F8C965313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03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3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55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4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55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94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89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55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70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8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3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liveiravictor2.github.io/Minicurso_RNAs/inde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sp.edu.br/component/content/article/104-comunicacao/242-identidade-visual.%20Acessado%20em%2013/01/2025" TargetMode="External"/><Relationship Id="rId2" Type="http://schemas.openxmlformats.org/officeDocument/2006/relationships/hyperlink" Target="https://profmat-sbm.org.br/wp-content/uploads/sites/4/sites/4/2021/10/logo-profma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resize:fit:1000/1*Hh53mOF4Xy4eORjLilKOwA.pn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hyperlink" Target="https://svgsilh.com/pt/image/2022398.html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5A84F3-65C5-3462-B5B8-942E68372717}"/>
              </a:ext>
            </a:extLst>
          </p:cNvPr>
          <p:cNvSpPr/>
          <p:nvPr/>
        </p:nvSpPr>
        <p:spPr>
          <a:xfrm>
            <a:off x="534925" y="1555609"/>
            <a:ext cx="7955657" cy="1873391"/>
          </a:xfrm>
          <a:prstGeom prst="roundRect">
            <a:avLst>
              <a:gd name="adj" fmla="val 2813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13EDAE-ABF7-2108-EE61-38618C06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118" y="1844223"/>
            <a:ext cx="7067169" cy="1296162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Descobrindo Redes Neurais Artificiais –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"/>
                <a:cs typeface="Helvetica" panose="020B0604020202020204" pitchFamily="34" charset="0"/>
              </a:rPr>
              <a:t>Minicurso</a:t>
            </a: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sobre os modelos: Perceptron,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Adaline e Perceptron Multicamadas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848E0-2923-5FB9-94AE-33D8E817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118" y="4199603"/>
            <a:ext cx="7067169" cy="1093694"/>
          </a:xfrm>
          <a:effectLst>
            <a:softEdge rad="469900"/>
          </a:effectLst>
        </p:spPr>
        <p:txBody>
          <a:bodyPr anchor="ctr">
            <a:normAutofit/>
          </a:bodyPr>
          <a:lstStyle/>
          <a:p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Victor Rodrigues de Oliveira</a:t>
            </a:r>
          </a:p>
          <a:p>
            <a:r>
              <a:rPr lang="pt-BR" sz="1500" b="1">
                <a:latin typeface="Helvetica" panose="020B0604020202020204" pitchFamily="34" charset="0"/>
                <a:cs typeface="Helvetica" panose="020B0604020202020204" pitchFamily="34" charset="0"/>
              </a:rPr>
              <a:t>26 de Setembro </a:t>
            </a:r>
            <a:r>
              <a:rPr lang="pt-BR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de 2025</a:t>
            </a: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90663A85-4BBE-6469-FBA1-23E341DD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46" y="6070077"/>
            <a:ext cx="787672" cy="6958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776611-D0C4-562A-260C-0723669B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4762"/>
            <a:ext cx="2718996" cy="7940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B4A252-408C-497D-EB39-1C677D642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9" y="6070077"/>
            <a:ext cx="1791567" cy="6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B5D9-5545-3A5B-75F9-468233DD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870F853-A42A-7FBD-6B2E-93B3A5323D2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9E176-3E19-8B25-A689-98AF56C54D0C}"/>
              </a:ext>
            </a:extLst>
          </p:cNvPr>
          <p:cNvSpPr txBox="1"/>
          <p:nvPr/>
        </p:nvSpPr>
        <p:spPr>
          <a:xfrm>
            <a:off x="354880" y="123550"/>
            <a:ext cx="585288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funcionamento e treinamento do Perceptron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19D7DC-682E-255C-CBD5-C715F23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776" y="4476832"/>
            <a:ext cx="5640441" cy="3991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7F3C63D-D727-3364-1490-F9A9F9F5D383}"/>
              </a:ext>
            </a:extLst>
          </p:cNvPr>
          <p:cNvSpPr txBox="1"/>
          <p:nvPr/>
        </p:nvSpPr>
        <p:spPr>
          <a:xfrm>
            <a:off x="829075" y="3743326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99F57-8793-9798-EC91-34C25ED2CBA9}"/>
              </a:ext>
            </a:extLst>
          </p:cNvPr>
          <p:cNvSpPr txBox="1"/>
          <p:nvPr/>
        </p:nvSpPr>
        <p:spPr>
          <a:xfrm>
            <a:off x="829075" y="1713203"/>
            <a:ext cx="4049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Funcionamento do Perceptron: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68C3D1D-5224-FFB1-6694-9C619AB21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9634" y="2491848"/>
            <a:ext cx="2524723" cy="9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21A1-5EB7-005B-2CF4-BA9AEF28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C94ADDB-11AA-E4B4-33CD-98CCF4B5BEB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854210-17D2-B493-7559-C9890DAF192D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 de treinamento com o Perceptron</a:t>
            </a:r>
          </a:p>
        </p:txBody>
      </p:sp>
      <p:pic>
        <p:nvPicPr>
          <p:cNvPr id="3" name="Perceptron_Apresentacao">
            <a:hlinkClick r:id="" action="ppaction://media"/>
            <a:extLst>
              <a:ext uri="{FF2B5EF4-FFF2-40B4-BE49-F238E27FC236}">
                <a16:creationId xmlns:a16="http://schemas.microsoft.com/office/drawing/2014/main" id="{25EB6627-3FB3-C56A-B99A-57F828133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419" y="1376280"/>
            <a:ext cx="7249160" cy="54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3FFB0-E8AE-5361-BF0C-B9A31B5F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80D94B9-B918-AB2D-13C5-995561EC8F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53863-8231-2AD8-FFBF-1B37C30A0621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Adaline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A65916-387F-F7F5-79E7-EF1D2E041D93}"/>
              </a:ext>
            </a:extLst>
          </p:cNvPr>
          <p:cNvSpPr txBox="1"/>
          <p:nvPr/>
        </p:nvSpPr>
        <p:spPr>
          <a:xfrm>
            <a:off x="808648" y="1852695"/>
            <a:ext cx="75267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Regra Delta, ou Gradiente Descendente;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Contemporâneo ao Perceptron;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Aplicações industriais.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0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D3C5-9544-185F-0906-44B969C7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80DAE3-DA94-D611-4695-32512149D7AF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FFAD70-85EF-3A25-CB4E-D6BE893BF8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Adaline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80DB3C29-2DED-C08F-F322-3C805CA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105" y="5448948"/>
            <a:ext cx="5680202" cy="40767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74DA9A2-358A-43D9-D2C6-07F83CB60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0233" y="3776712"/>
            <a:ext cx="3637948" cy="85367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78DAB6-4330-B54C-2850-3D087B1C63AB}"/>
              </a:ext>
            </a:extLst>
          </p:cNvPr>
          <p:cNvSpPr txBox="1"/>
          <p:nvPr/>
        </p:nvSpPr>
        <p:spPr>
          <a:xfrm>
            <a:off x="905172" y="1682496"/>
            <a:ext cx="363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Funcionamento do Adaline: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077298-BDD3-02EB-0C2F-205BCC0FF652}"/>
              </a:ext>
            </a:extLst>
          </p:cNvPr>
          <p:cNvSpPr txBox="1"/>
          <p:nvPr/>
        </p:nvSpPr>
        <p:spPr>
          <a:xfrm>
            <a:off x="905172" y="3201531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Função Erro Quadrático: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E30D78-7CD6-8EFB-7638-BDD716C21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205" y="2183028"/>
            <a:ext cx="2524723" cy="91808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F77C54-DF96-A9E5-70D6-B9C8442BF132}"/>
              </a:ext>
            </a:extLst>
          </p:cNvPr>
          <p:cNvSpPr txBox="1"/>
          <p:nvPr/>
        </p:nvSpPr>
        <p:spPr>
          <a:xfrm>
            <a:off x="905172" y="4805453"/>
            <a:ext cx="580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Algoritmo de atualização dos pesos sinápticos:</a:t>
            </a:r>
          </a:p>
        </p:txBody>
      </p:sp>
    </p:spTree>
    <p:extLst>
      <p:ext uri="{BB962C8B-B14F-4D97-AF65-F5344CB8AC3E}">
        <p14:creationId xmlns:p14="http://schemas.microsoft.com/office/powerpoint/2010/main" val="321930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2630-48A2-FFEC-96EC-D475FADE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CE8F30A-5ECD-57A4-CB29-4B6EF509AAF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24F429-A4A7-274A-75D1-8F3991E31B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8933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critério de parada do Adaline: Erro Quadrático Médio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14248E-1F14-124B-1D11-3CFE284C4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80" y="1476837"/>
            <a:ext cx="3470253" cy="685613"/>
          </a:xfrm>
          <a:prstGeom prst="rect">
            <a:avLst/>
          </a:prstGeom>
        </p:spPr>
      </p:pic>
      <p:pic>
        <p:nvPicPr>
          <p:cNvPr id="3" name="Adaline_Apresentacao">
            <a:hlinkClick r:id="" action="ppaction://media"/>
            <a:extLst>
              <a:ext uri="{FF2B5EF4-FFF2-40B4-BE49-F238E27FC236}">
                <a16:creationId xmlns:a16="http://schemas.microsoft.com/office/drawing/2014/main" id="{A704DA9E-D998-827E-BF18-9109FA76F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624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5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6DF1-8D9E-5B2E-EBEC-416D704C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2D002F6-2FA4-4389-945B-4FAC303F306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10DF6D-FBEB-AD16-A6A6-993E80005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79357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linear: Exemplo das Flores Íris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8EBC0D-5F60-7A52-1DEA-37B4E7586F8F}"/>
              </a:ext>
            </a:extLst>
          </p:cNvPr>
          <p:cNvSpPr txBox="1"/>
          <p:nvPr/>
        </p:nvSpPr>
        <p:spPr>
          <a:xfrm>
            <a:off x="846567" y="1754313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5" name="Imagem 4" descr="Flor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7B4B4FB3-DD8E-8485-E939-49EACD48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3" y="2154423"/>
            <a:ext cx="5069672" cy="226231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570AF9-8140-2453-61D0-A1BF0A82D9EC}"/>
              </a:ext>
            </a:extLst>
          </p:cNvPr>
          <p:cNvSpPr txBox="1"/>
          <p:nvPr/>
        </p:nvSpPr>
        <p:spPr>
          <a:xfrm>
            <a:off x="846567" y="4416742"/>
            <a:ext cx="51736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Teorema de convergência do Perceptron;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Aproximação linear com o Adaline.</a:t>
            </a:r>
          </a:p>
        </p:txBody>
      </p:sp>
    </p:spTree>
    <p:extLst>
      <p:ext uri="{BB962C8B-B14F-4D97-AF65-F5344CB8AC3E}">
        <p14:creationId xmlns:p14="http://schemas.microsoft.com/office/powerpoint/2010/main" val="143129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AB023-CC02-979E-FEA8-0BD4B52D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9C7473-2C31-CD8D-5F7D-2DC68A3CB21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56A52E-2172-0E71-2718-44868A2C25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0DB3FA-C64B-62AE-F96A-67D3BACF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4" y="2125412"/>
            <a:ext cx="5848349" cy="43910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4017E4-E530-C0E1-F9FD-3479037F67C0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5BFE818-406E-098B-ADFB-7FC341D0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112" y="2125403"/>
            <a:ext cx="5848350" cy="43910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57F2B66-C342-ADBB-2A7A-AAEFC269E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6401" y="2125395"/>
            <a:ext cx="5848349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01E0-ED13-DC3E-84D5-3E86124B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F9524B9-BC26-1B81-6FF9-EA7EE325B07E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A58AD1-F005-8B82-564F-14BFBE0458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B0D823-F951-D6F3-4C5F-EF8D4F1AC7A7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função booleana “XOU”: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2716D25-327B-D2E7-058E-7C433BDC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287" y="2683870"/>
            <a:ext cx="3810000" cy="32670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12221A1-B45F-14DD-EBF4-C4A444FB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290" y="3607794"/>
            <a:ext cx="1857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2C46-425D-EF0B-335F-26554542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A8B97D7-76EA-23E5-D0EF-4B3CE2DDEDD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AC186D-9127-381C-8572-99E1344872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AC930F-06D0-9CB3-F73F-2D2514054672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Implementação da função booleana “XOU”: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0FC8FC3-C504-AD0C-139B-3259FF060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090" y="2583180"/>
            <a:ext cx="5495820" cy="2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1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A4C5-E9B9-A5C1-52AE-493870CB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326603F-DD49-B078-04DD-67E055BAE825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B16BA8-A328-473E-1E2A-E54489FA6D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85DE0E-17B8-5531-94FD-9481106D728D}"/>
              </a:ext>
            </a:extLst>
          </p:cNvPr>
          <p:cNvSpPr txBox="1"/>
          <p:nvPr/>
        </p:nvSpPr>
        <p:spPr>
          <a:xfrm>
            <a:off x="785809" y="1822356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Estrutura geral: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8C2C0C-AE7B-51C5-2588-FE8F3C44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28" y="2792095"/>
            <a:ext cx="8237339" cy="32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2AFB-2B77-A6C8-1580-8184998E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45C029A4-C1F3-BD2D-7272-324A182871BA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A89568-6FA9-17A4-0C6A-04F690370E8B}"/>
              </a:ext>
            </a:extLst>
          </p:cNvPr>
          <p:cNvSpPr txBox="1"/>
          <p:nvPr/>
        </p:nvSpPr>
        <p:spPr>
          <a:xfrm>
            <a:off x="432751" y="128549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F74426-5DF8-B750-1750-713B386AB4A6}"/>
              </a:ext>
            </a:extLst>
          </p:cNvPr>
          <p:cNvSpPr txBox="1"/>
          <p:nvPr/>
        </p:nvSpPr>
        <p:spPr>
          <a:xfrm>
            <a:off x="790575" y="1462833"/>
            <a:ext cx="7562849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2" action="ppaction://hlinksldjump"/>
              </a:rPr>
              <a:t>Introdução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3" action="ppaction://hlinksldjump"/>
              </a:rPr>
              <a:t>Motivação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Objetivos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Redes Neurais Artificiais e Exemplos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O Produto Educacional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428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Considerações finais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3629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E349-8ABD-0C0A-6BBE-FA8D2B87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79E0CA0-CC46-92ED-8FB2-CAEAA75CDD59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34EA6A-4531-CDD7-1FCD-7E15DD4304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EB8480-3BC9-68A4-1CF1-C0DF5F566A97}"/>
              </a:ext>
            </a:extLst>
          </p:cNvPr>
          <p:cNvSpPr txBox="1"/>
          <p:nvPr/>
        </p:nvSpPr>
        <p:spPr>
          <a:xfrm>
            <a:off x="785811" y="1810142"/>
            <a:ext cx="75723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Algoritmo de treinamento: o </a:t>
            </a:r>
            <a:r>
              <a:rPr lang="pt-BR" sz="2000" i="1" dirty="0" err="1"/>
              <a:t>backpropagation</a:t>
            </a:r>
            <a:r>
              <a:rPr lang="pt-BR" sz="2000" i="1" dirty="0"/>
              <a:t>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Atribuição de responsabilidade aos neurônios desajustados;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Tendência ao conjunto de pesos otimizados;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Possível mediante a modificações na função de ativação.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252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217D-A6C1-C14C-855C-ADF223081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8E16F5B0-F91C-D78C-4923-44C7EA75070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536774-1BDE-C63C-8AF6-004CE31FE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Funções de ativação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33FA1-FCA7-4C41-8900-0790487E47CC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Algumas funções de ativação: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E8548A1-3DEA-0F35-B36A-6A74334B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" y="2340970"/>
            <a:ext cx="4572000" cy="343272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224B2D8-FD0B-D282-B611-47EF04019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308" y="2340969"/>
            <a:ext cx="4572001" cy="3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AC054-3EE0-777C-C9F4-D269EB9B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90A3312-7498-325F-CFE1-158F60831D0A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204ABF-1FB2-65C8-09CB-33E48AB314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4EE119-DEA1-5B70-AB6A-FCCEB155EAFA}"/>
              </a:ext>
            </a:extLst>
          </p:cNvPr>
          <p:cNvSpPr txBox="1"/>
          <p:nvPr/>
        </p:nvSpPr>
        <p:spPr>
          <a:xfrm>
            <a:off x="852867" y="1884432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forward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69D3A9-D3A5-81D4-853B-95DB9785D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076" y="2497158"/>
            <a:ext cx="8493845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3E85-109F-7590-F495-D3D70B58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5AE85ED-810E-8005-221B-03A2D55F160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14565D-F2DE-B672-0BDC-6FBE1291CA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2698DC-CDA5-8F9B-7F6B-932B77CD452D}"/>
              </a:ext>
            </a:extLst>
          </p:cNvPr>
          <p:cNvSpPr txBox="1"/>
          <p:nvPr/>
        </p:nvSpPr>
        <p:spPr>
          <a:xfrm>
            <a:off x="785811" y="1825129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backward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BA0951C-8D18-C385-FE54-E06B1A7BB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80" y="2497158"/>
            <a:ext cx="8533164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5F90-3907-772D-E406-06D07F62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4CBB15-9AE9-C006-4124-6366AB4CC9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E421A2-0E98-4EB9-7823-3497DA5554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43A6B46-5BCC-7E0E-A986-C9F0D320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78AF-9144-B799-822A-EA6A5E1F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2371ECD-372D-0CF3-0082-CDD0250CEB1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780CF51-93EE-0D70-CFE7-BC657F35EB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7FADBF7-DEDF-A98F-E756-D8F200CD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4685-6AAC-13A4-4C1F-25CB5F8B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6968931-F734-B587-8077-F05641CDACE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29E38E-9611-FC63-458E-88C6F5B4E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70EED37-F1C2-931C-052F-0E75C0D5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FD00-688C-7FFC-9C78-84B3A852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2ED6864-851E-9F60-4561-B7640F8363A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CFBE0B-09AD-3A14-8105-56B995264E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C29EEC32-AB6D-F280-F7D1-DFB0430C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5CB1-E8DF-99CD-5F28-75DA9058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27A0542-58F4-0020-45D3-6B0D1B58C9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180C7-1BA1-30BE-BCE3-E4CDACEFB9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292BB7-85EE-EFF8-EF3E-434205916959}"/>
              </a:ext>
            </a:extLst>
          </p:cNvPr>
          <p:cNvSpPr/>
          <p:nvPr/>
        </p:nvSpPr>
        <p:spPr>
          <a:xfrm>
            <a:off x="1000125" y="1971675"/>
            <a:ext cx="7019925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333FFFF-19FD-E870-9A2C-8AA18F6B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17328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0C2C-E3FE-56C8-E1BE-7D4500A76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095E488-A41F-8536-BEC1-5179B3B565A5}"/>
              </a:ext>
            </a:extLst>
          </p:cNvPr>
          <p:cNvSpPr/>
          <p:nvPr/>
        </p:nvSpPr>
        <p:spPr>
          <a:xfrm rot="10800000">
            <a:off x="-1" y="-1"/>
            <a:ext cx="9144000" cy="90424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1A32F1-11F3-5197-CDA0-A57681DDFD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288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Produto Educacional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4D3361-6D2D-50CC-6DFA-BE01DBCE3E24}"/>
              </a:ext>
            </a:extLst>
          </p:cNvPr>
          <p:cNvSpPr txBox="1"/>
          <p:nvPr/>
        </p:nvSpPr>
        <p:spPr>
          <a:xfrm>
            <a:off x="785811" y="1607552"/>
            <a:ext cx="75723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Dividido em: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Videoaulas (ver e ouvir);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Cadernos interativos (escrever e interagir), e;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Dissertação (ler e fundamentar); </a:t>
            </a:r>
          </a:p>
          <a:p>
            <a:endParaRPr lang="pt-BR" sz="2000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Sugestão de apresentação via </a:t>
            </a:r>
            <a:r>
              <a:rPr lang="pt-BR" sz="2000" dirty="0">
                <a:hlinkClick r:id="rId2"/>
              </a:rPr>
              <a:t>Github Pages</a:t>
            </a:r>
            <a:r>
              <a:rPr lang="pt-B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0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FED5-849B-E1BF-7368-2B829912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D33C45A0-E20A-4837-13B7-87B48D5CEA50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9CC795-DD17-8FEA-53B1-C6CDC0520A4F}"/>
              </a:ext>
            </a:extLst>
          </p:cNvPr>
          <p:cNvSpPr txBox="1"/>
          <p:nvPr/>
        </p:nvSpPr>
        <p:spPr>
          <a:xfrm>
            <a:off x="447199" y="128549"/>
            <a:ext cx="256993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9805A5-B877-BDD2-1D35-666BBE40784F}"/>
              </a:ext>
            </a:extLst>
          </p:cNvPr>
          <p:cNvSpPr txBox="1"/>
          <p:nvPr/>
        </p:nvSpPr>
        <p:spPr>
          <a:xfrm>
            <a:off x="809625" y="2251754"/>
            <a:ext cx="75438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O que são Redes Neurais Artificiais (RNA)?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Como as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estão relacionadas neste trabalho?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Que relação este assunto possui com o ensino de Matemática?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99F9-6657-2B4F-B54A-4EF85343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316F479E-A659-84AF-A258-37C6EB7C0838}"/>
              </a:ext>
            </a:extLst>
          </p:cNvPr>
          <p:cNvSpPr/>
          <p:nvPr/>
        </p:nvSpPr>
        <p:spPr>
          <a:xfrm rot="10800000">
            <a:off x="-1" y="-1"/>
            <a:ext cx="9144000" cy="89916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BD266C-BCF9-713C-6EEE-A8F4C03A8A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48269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Considerações finais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CA80C3-85ED-F037-F0A9-741700D672A8}"/>
              </a:ext>
            </a:extLst>
          </p:cNvPr>
          <p:cNvSpPr txBox="1"/>
          <p:nvPr/>
        </p:nvSpPr>
        <p:spPr>
          <a:xfrm>
            <a:off x="785811" y="1376280"/>
            <a:ext cx="7572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Visualização e ampliação de conceitos com o uso das frentes;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Apresentação direcionada;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Tópicos não cobertos foram minimamente fundamentados.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0331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3B73-0F9D-61E1-3CC6-7B1F7C80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802489-2D40-BA87-854A-BEE1BA22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7953"/>
            <a:ext cx="7886700" cy="5600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Por ordem e aparição: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Logo PROFMAT.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https://profmat-sbm.org.br/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wp-content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/uploads/sites/4/sites/4/2021/10/logo-profmat.png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em 13/01/2025;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Instituto Federal de São Paulo. Identidade Visual – uso da marca institucional.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https://www.ifsp.edu.br/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component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article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/104-comunicacao/242-identidade-visual. Acessado em 13/01/2025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As flores Íris. Adaptado de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https://miro.medium.com/v2/resize:fit:1000/1*Hh53mOF4Xy4eORjLilKOwA.png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dia 24/02/2025;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Estoque de imagens da biblioteca criativa do Microsoft Office 365.</a:t>
            </a: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961DD0D5-2EE1-C2EE-8D95-E6F1B1B75C5C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A178BE-8B29-BE73-6929-CC2A4465F776}"/>
              </a:ext>
            </a:extLst>
          </p:cNvPr>
          <p:cNvSpPr txBox="1"/>
          <p:nvPr/>
        </p:nvSpPr>
        <p:spPr>
          <a:xfrm>
            <a:off x="354880" y="123550"/>
            <a:ext cx="46217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Fontes das imagens</a:t>
            </a:r>
          </a:p>
        </p:txBody>
      </p:sp>
    </p:spTree>
    <p:extLst>
      <p:ext uri="{BB962C8B-B14F-4D97-AF65-F5344CB8AC3E}">
        <p14:creationId xmlns:p14="http://schemas.microsoft.com/office/powerpoint/2010/main" val="41894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6531-5B8B-935F-6F9F-343285CE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717F3297-ADF6-335E-8B51-1B5B38D90191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C997B-4F99-3334-4008-1645C51EC94A}"/>
              </a:ext>
            </a:extLst>
          </p:cNvPr>
          <p:cNvSpPr txBox="1"/>
          <p:nvPr/>
        </p:nvSpPr>
        <p:spPr>
          <a:xfrm>
            <a:off x="354880" y="123550"/>
            <a:ext cx="38010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20931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1F5F-3C07-5723-1D58-60AEEC2A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FA8573A6-C7CF-0573-21B0-9FAF4014E820}"/>
              </a:ext>
            </a:extLst>
          </p:cNvPr>
          <p:cNvSpPr/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91E05F-E776-EB89-39CD-7526E76BBB12}"/>
              </a:ext>
            </a:extLst>
          </p:cNvPr>
          <p:cNvSpPr txBox="1"/>
          <p:nvPr/>
        </p:nvSpPr>
        <p:spPr>
          <a:xfrm>
            <a:off x="392335" y="128549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D48BDC-E699-635A-6BA0-83C51DBDABC7}"/>
              </a:ext>
            </a:extLst>
          </p:cNvPr>
          <p:cNvSpPr txBox="1"/>
          <p:nvPr/>
        </p:nvSpPr>
        <p:spPr>
          <a:xfrm>
            <a:off x="785812" y="1667597"/>
            <a:ext cx="7572375" cy="353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Interesse pessoal em temas que tangenciam o aprendizado de máquina;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Carência de materiais direcionados aos iniciantes e interessados;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Relação entre a Matemática básica e as Redes Neurais Artificiais.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7320238D-1458-1250-D452-D248ED957C09}"/>
              </a:ext>
            </a:extLst>
          </p:cNvPr>
          <p:cNvSpPr/>
          <p:nvPr/>
        </p:nvSpPr>
        <p:spPr>
          <a:xfrm rot="10800000">
            <a:off x="-1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B8347E-9A0C-3825-EC6F-9ACF545E9FEE}"/>
              </a:ext>
            </a:extLst>
          </p:cNvPr>
          <p:cNvSpPr txBox="1"/>
          <p:nvPr/>
        </p:nvSpPr>
        <p:spPr>
          <a:xfrm>
            <a:off x="428625" y="128549"/>
            <a:ext cx="2342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17789E-781D-77AC-766A-CCD796A92861}"/>
              </a:ext>
            </a:extLst>
          </p:cNvPr>
          <p:cNvSpPr txBox="1"/>
          <p:nvPr/>
        </p:nvSpPr>
        <p:spPr>
          <a:xfrm>
            <a:off x="930253" y="1567943"/>
            <a:ext cx="7522867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Elaborar um Produto Educacional;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Explicitar a relação de elementos de matemática na educação básica com estudos envolvendo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Estudar o Perceptron, o Adaline e o Perceptron Multicamadas.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3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795-EADD-2B4A-3C53-AAAABF0F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BEB7387-408B-CD8D-54EE-7DCFED01C7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72B91-6274-7771-1F79-3D9F252D121E}"/>
              </a:ext>
            </a:extLst>
          </p:cNvPr>
          <p:cNvSpPr txBox="1"/>
          <p:nvPr/>
        </p:nvSpPr>
        <p:spPr>
          <a:xfrm>
            <a:off x="438150" y="123550"/>
            <a:ext cx="82677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neurônio de </a:t>
            </a:r>
            <a:r>
              <a:rPr lang="pt-BR" sz="20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37F78F0-D22B-C201-6275-32BD10EBE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8150" y="2500982"/>
            <a:ext cx="3714247" cy="1856036"/>
          </a:xfrm>
          <a:prstGeom prst="rect">
            <a:avLst/>
          </a:prstGeom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5C4D97E-CB6E-9FF3-F142-FA3974202C11}"/>
              </a:ext>
            </a:extLst>
          </p:cNvPr>
          <p:cNvCxnSpPr/>
          <p:nvPr/>
        </p:nvCxnSpPr>
        <p:spPr>
          <a:xfrm>
            <a:off x="1506256" y="2622647"/>
            <a:ext cx="1666654" cy="8054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085E31F1-2AC4-FDE1-21AA-59744CB8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0" t="14751" r="54481" b="-8161"/>
          <a:stretch/>
        </p:blipFill>
        <p:spPr>
          <a:xfrm>
            <a:off x="5518546" y="2824816"/>
            <a:ext cx="2477183" cy="1145534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204E9745-F375-7A70-0ED8-8AA6AF223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7128" y="4767582"/>
            <a:ext cx="1959967" cy="22814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01FD5B7-3D24-6FF5-86B3-049D95074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9498" y="2994875"/>
            <a:ext cx="1275179" cy="26118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424B9AF-1869-329E-3F87-8D5C46AD4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6229" y="3180023"/>
            <a:ext cx="1028940" cy="273313"/>
          </a:xfrm>
          <a:prstGeom prst="rect">
            <a:avLst/>
          </a:prstGeom>
        </p:spPr>
      </p:pic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B1A06329-F19F-B87A-1BF7-4A0C3E0B0B76}"/>
              </a:ext>
            </a:extLst>
          </p:cNvPr>
          <p:cNvCxnSpPr>
            <a:cxnSpLocks/>
          </p:cNvCxnSpPr>
          <p:nvPr/>
        </p:nvCxnSpPr>
        <p:spPr>
          <a:xfrm flipV="1">
            <a:off x="5463540" y="2824816"/>
            <a:ext cx="2445737" cy="49438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B6D732F9-2E74-5212-9B09-D936C47C5FF3}"/>
              </a:ext>
            </a:extLst>
          </p:cNvPr>
          <p:cNvCxnSpPr>
            <a:cxnSpLocks/>
          </p:cNvCxnSpPr>
          <p:nvPr/>
        </p:nvCxnSpPr>
        <p:spPr>
          <a:xfrm>
            <a:off x="5463540" y="3319204"/>
            <a:ext cx="2445737" cy="5033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áfico 40">
            <a:extLst>
              <a:ext uri="{FF2B5EF4-FFF2-40B4-BE49-F238E27FC236}">
                <a16:creationId xmlns:a16="http://schemas.microsoft.com/office/drawing/2014/main" id="{AA5A0BDE-19C0-2475-9083-1F0777B4C8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73762">
            <a:off x="1251101" y="2496784"/>
            <a:ext cx="1977836" cy="251725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69A9E4F8-D3D9-D6D8-5877-B3A52CC258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7811" y="4458477"/>
            <a:ext cx="2011466" cy="1858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378D50A-BE49-1572-67FD-E1FBFEB97D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35634" y="4686622"/>
            <a:ext cx="2260095" cy="19503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9D7E76-9E1B-34C3-3331-2638D18FF489}"/>
              </a:ext>
            </a:extLst>
          </p:cNvPr>
          <p:cNvSpPr txBox="1"/>
          <p:nvPr/>
        </p:nvSpPr>
        <p:spPr>
          <a:xfrm>
            <a:off x="596156" y="4320566"/>
            <a:ext cx="34868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Estoque de imagens da biblioteca criativa do Office 365.</a:t>
            </a:r>
          </a:p>
        </p:txBody>
      </p:sp>
    </p:spTree>
    <p:extLst>
      <p:ext uri="{BB962C8B-B14F-4D97-AF65-F5344CB8AC3E}">
        <p14:creationId xmlns:p14="http://schemas.microsoft.com/office/powerpoint/2010/main" val="330583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2E5C-3063-12CB-9E6B-A1891377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5957DB7-807F-373E-0C09-323DAB584B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B685E9-20AE-0C0A-564B-522052DB1899}"/>
              </a:ext>
            </a:extLst>
          </p:cNvPr>
          <p:cNvSpPr txBox="1"/>
          <p:nvPr/>
        </p:nvSpPr>
        <p:spPr>
          <a:xfrm>
            <a:off x="428624" y="123550"/>
            <a:ext cx="8567891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C111521-3BAB-7538-7D5F-33A2EABF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72" y="4376737"/>
            <a:ext cx="1628775" cy="5429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E016D80-1396-C97B-8F26-94E4ACB5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372" y="5168455"/>
            <a:ext cx="1571625" cy="2762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B3F664A-0B18-7C39-7C84-958FFA18E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372" y="5693473"/>
            <a:ext cx="1276350" cy="2762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104278F2-2720-DA15-3E18-ECF230E81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9002" y="4200524"/>
            <a:ext cx="4498216" cy="17691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93376-4E7C-7C81-0C2C-B97D22E8F749}"/>
              </a:ext>
            </a:extLst>
          </p:cNvPr>
          <p:cNvSpPr txBox="1"/>
          <p:nvPr/>
        </p:nvSpPr>
        <p:spPr>
          <a:xfrm>
            <a:off x="846560" y="1395027"/>
            <a:ext cx="7450880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Implementação de funções booleanas;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Tabela verdade da função “E”: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163FDE-6A0C-0D0D-1159-FFBA55988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6812" y="2317901"/>
            <a:ext cx="1838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9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61E6-EE13-C26C-7D7E-AE6534AD6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8A33C42-6AEB-5757-E1CA-020CE0777110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61620E-0EB9-D1CE-2841-61F1BA661F29}"/>
              </a:ext>
            </a:extLst>
          </p:cNvPr>
          <p:cNvSpPr txBox="1"/>
          <p:nvPr/>
        </p:nvSpPr>
        <p:spPr>
          <a:xfrm>
            <a:off x="438150" y="123550"/>
            <a:ext cx="8548534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A2CBC8-1959-F174-D690-45BFF63C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9780" y="2320098"/>
            <a:ext cx="4067175" cy="3257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22D8881-804B-C968-E2AF-D673F6C6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30" y="3314165"/>
            <a:ext cx="3057650" cy="164348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0B6ABAB-E9BB-AA95-0015-E5510B4AE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033" y="5739383"/>
            <a:ext cx="2123500" cy="28403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CAE6E56-4C36-222A-F4BE-B719FCA4C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2241" y="5748526"/>
            <a:ext cx="320225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1CF5-5A1B-AD07-4191-D1596B4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6854BEA-0B7D-C5A0-5994-583F294D73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B2860-794F-16E7-1439-A5F8A959A74F}"/>
              </a:ext>
            </a:extLst>
          </p:cNvPr>
          <p:cNvSpPr txBox="1"/>
          <p:nvPr/>
        </p:nvSpPr>
        <p:spPr>
          <a:xfrm>
            <a:off x="375412" y="123550"/>
            <a:ext cx="799134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Perceptron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D8302E-D355-80CE-8268-BBD309A78301}"/>
              </a:ext>
            </a:extLst>
          </p:cNvPr>
          <p:cNvSpPr txBox="1"/>
          <p:nvPr/>
        </p:nvSpPr>
        <p:spPr>
          <a:xfrm>
            <a:off x="785577" y="1797784"/>
            <a:ext cx="74254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Atribuição automatizada dos Pesos sinápticos (treinamento);</a:t>
            </a:r>
          </a:p>
          <a:p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aprendizado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 (sinapse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hebbiana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Aprendizado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69153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alizada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9510</TotalTime>
  <Words>670</Words>
  <Application>Microsoft Office PowerPoint</Application>
  <PresentationFormat>Apresentação na tela (4:3)</PresentationFormat>
  <Paragraphs>129</Paragraphs>
  <Slides>32</Slides>
  <Notes>3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Aptos</vt:lpstr>
      <vt:lpstr>Arial</vt:lpstr>
      <vt:lpstr>Helve</vt:lpstr>
      <vt:lpstr>Helvetica</vt:lpstr>
      <vt:lpstr>LM Roman 12</vt:lpstr>
      <vt:lpstr>Tema do Office</vt:lpstr>
      <vt:lpstr>Descobrindo Redes Neurais Artificiais – Minicurso sobre os modelos: Perceptron, Adaline e Perceptron Multicamadas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RODRIGUES DE OLIVEIRA</dc:creator>
  <cp:lastModifiedBy>VICTOR RODRIGUES DE OLIVEIRA</cp:lastModifiedBy>
  <cp:revision>106</cp:revision>
  <dcterms:created xsi:type="dcterms:W3CDTF">2024-06-28T20:44:44Z</dcterms:created>
  <dcterms:modified xsi:type="dcterms:W3CDTF">2025-09-26T00:37:59Z</dcterms:modified>
</cp:coreProperties>
</file>